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66" r:id="rId2"/>
    <p:sldId id="366" r:id="rId3"/>
    <p:sldId id="365" r:id="rId4"/>
    <p:sldId id="359" r:id="rId5"/>
    <p:sldId id="360" r:id="rId6"/>
    <p:sldId id="361" r:id="rId7"/>
    <p:sldId id="368" r:id="rId8"/>
    <p:sldId id="355" r:id="rId9"/>
    <p:sldId id="362" r:id="rId1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E1D1"/>
    <a:srgbClr val="960000"/>
    <a:srgbClr val="E86840"/>
    <a:srgbClr val="FF5050"/>
    <a:srgbClr val="FF2F2F"/>
    <a:srgbClr val="CC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241" autoAdjust="0"/>
  </p:normalViewPr>
  <p:slideViewPr>
    <p:cSldViewPr>
      <p:cViewPr>
        <p:scale>
          <a:sx n="66" d="100"/>
          <a:sy n="66" d="100"/>
        </p:scale>
        <p:origin x="-1692" y="-5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\\njros1ns23\efm05h\Tax-Scenarios\Scenarios\2012\1Q%202012\Presentation\OECD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9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n-US" sz="1400" dirty="0"/>
              <a:t>OECD Statutory Corporate </a:t>
            </a:r>
            <a:r>
              <a:rPr lang="en-US" sz="1400" dirty="0" smtClean="0"/>
              <a:t>Tax Rates </a:t>
            </a:r>
            <a:r>
              <a:rPr lang="en-US" sz="1400" dirty="0"/>
              <a:t>2012</a:t>
            </a:r>
          </a:p>
        </c:rich>
      </c:tx>
      <c:layout>
        <c:manualLayout>
          <c:xMode val="edge"/>
          <c:yMode val="edge"/>
          <c:x val="0.50145072774993993"/>
          <c:y val="2.2388055316320897E-2"/>
        </c:manualLayout>
      </c:layout>
      <c:overlay val="1"/>
      <c:spPr>
        <a:noFill/>
        <a:ln>
          <a:noFill/>
        </a:ln>
      </c:spPr>
    </c:title>
    <c:plotArea>
      <c:layout>
        <c:manualLayout>
          <c:layoutTarget val="inner"/>
          <c:xMode val="edge"/>
          <c:yMode val="edge"/>
          <c:x val="9.1709615843474118E-2"/>
          <c:y val="7.4701477905457475E-2"/>
          <c:w val="0.88609723216416225"/>
          <c:h val="0.88650078612825856"/>
        </c:manualLayout>
      </c:layout>
      <c:barChart>
        <c:barDir val="bar"/>
        <c:grouping val="clustered"/>
        <c:ser>
          <c:idx val="0"/>
          <c:order val="0"/>
          <c:tx>
            <c:strRef>
              <c:f>Sheet1!$B$2</c:f>
              <c:strCache>
                <c:ptCount val="1"/>
                <c:pt idx="0">
                  <c:v>2012 Tax
Rate</c:v>
                </c:pt>
              </c:strCache>
            </c:strRef>
          </c:tx>
          <c:dPt>
            <c:idx val="0"/>
            <c:spPr>
              <a:solidFill>
                <a:srgbClr val="FF0000"/>
              </a:solidFill>
            </c:spPr>
          </c:dPt>
          <c:dLbls>
            <c:dLbl>
              <c:idx val="0"/>
              <c:layout/>
              <c:showVal val="1"/>
            </c:dLbl>
            <c:delete val="1"/>
            <c:spPr>
              <a:solidFill>
                <a:srgbClr val="FFFFFF"/>
              </a:solidFill>
              <a:ln w="0">
                <a:noFill/>
              </a:ln>
            </c:spPr>
            <c:txPr>
              <a:bodyPr/>
              <a:lstStyle/>
              <a:p>
                <a:pPr>
                  <a:defRPr sz="1000" b="1"/>
                </a:pPr>
                <a:endParaRPr lang="en-US"/>
              </a:p>
            </c:txPr>
          </c:dLbls>
          <c:cat>
            <c:strRef>
              <c:f>Sheet1!$A$3:$A$36</c:f>
              <c:strCache>
                <c:ptCount val="34"/>
                <c:pt idx="0">
                  <c:v>United States</c:v>
                </c:pt>
                <c:pt idx="1">
                  <c:v>Japan</c:v>
                </c:pt>
                <c:pt idx="2">
                  <c:v>France</c:v>
                </c:pt>
                <c:pt idx="3">
                  <c:v>Belgium</c:v>
                </c:pt>
                <c:pt idx="4">
                  <c:v>Germany</c:v>
                </c:pt>
                <c:pt idx="5">
                  <c:v>Australia</c:v>
                </c:pt>
                <c:pt idx="6">
                  <c:v>Mexico</c:v>
                </c:pt>
                <c:pt idx="7">
                  <c:v>Spain</c:v>
                </c:pt>
                <c:pt idx="8">
                  <c:v>Luxembourg</c:v>
                </c:pt>
                <c:pt idx="9">
                  <c:v>New Zealand</c:v>
                </c:pt>
                <c:pt idx="10">
                  <c:v>Norway</c:v>
                </c:pt>
                <c:pt idx="11">
                  <c:v>Italy</c:v>
                </c:pt>
                <c:pt idx="12">
                  <c:v>Portugal</c:v>
                </c:pt>
                <c:pt idx="13">
                  <c:v>Sweden</c:v>
                </c:pt>
                <c:pt idx="14">
                  <c:v>Canada</c:v>
                </c:pt>
                <c:pt idx="15">
                  <c:v>Finland</c:v>
                </c:pt>
                <c:pt idx="16">
                  <c:v>Austria</c:v>
                </c:pt>
                <c:pt idx="17">
                  <c:v>Denmark</c:v>
                </c:pt>
                <c:pt idx="18">
                  <c:v>Netherlands</c:v>
                </c:pt>
                <c:pt idx="19">
                  <c:v>United Kingdom</c:v>
                </c:pt>
                <c:pt idx="20">
                  <c:v>Korea</c:v>
                </c:pt>
                <c:pt idx="21">
                  <c:v>Israel</c:v>
                </c:pt>
                <c:pt idx="22">
                  <c:v>Switzerland</c:v>
                </c:pt>
                <c:pt idx="23">
                  <c:v>Estonia</c:v>
                </c:pt>
                <c:pt idx="24">
                  <c:v>Chile</c:v>
                </c:pt>
                <c:pt idx="25">
                  <c:v>Greece</c:v>
                </c:pt>
                <c:pt idx="26">
                  <c:v>Iceland</c:v>
                </c:pt>
                <c:pt idx="27">
                  <c:v>Slovenia</c:v>
                </c:pt>
                <c:pt idx="28">
                  <c:v>Turkey</c:v>
                </c:pt>
                <c:pt idx="29">
                  <c:v>Czech Republic</c:v>
                </c:pt>
                <c:pt idx="30">
                  <c:v>Hungary</c:v>
                </c:pt>
                <c:pt idx="31">
                  <c:v>Poland</c:v>
                </c:pt>
                <c:pt idx="32">
                  <c:v>Slovak Republic</c:v>
                </c:pt>
                <c:pt idx="33">
                  <c:v>Ireland</c:v>
                </c:pt>
              </c:strCache>
            </c:strRef>
          </c:cat>
          <c:val>
            <c:numRef>
              <c:f>Sheet1!$B$3:$B$36</c:f>
              <c:numCache>
                <c:formatCode>General</c:formatCode>
                <c:ptCount val="34"/>
                <c:pt idx="0">
                  <c:v>39.200000000000003</c:v>
                </c:pt>
                <c:pt idx="1">
                  <c:v>38.01</c:v>
                </c:pt>
                <c:pt idx="2">
                  <c:v>34.4</c:v>
                </c:pt>
                <c:pt idx="3">
                  <c:v>34</c:v>
                </c:pt>
                <c:pt idx="4">
                  <c:v>30.2</c:v>
                </c:pt>
                <c:pt idx="5">
                  <c:v>30</c:v>
                </c:pt>
                <c:pt idx="6">
                  <c:v>30</c:v>
                </c:pt>
                <c:pt idx="7">
                  <c:v>30</c:v>
                </c:pt>
                <c:pt idx="8">
                  <c:v>28.8</c:v>
                </c:pt>
                <c:pt idx="9">
                  <c:v>28</c:v>
                </c:pt>
                <c:pt idx="10">
                  <c:v>28</c:v>
                </c:pt>
                <c:pt idx="11">
                  <c:v>27.5</c:v>
                </c:pt>
                <c:pt idx="12">
                  <c:v>26.5</c:v>
                </c:pt>
                <c:pt idx="13">
                  <c:v>26.3</c:v>
                </c:pt>
                <c:pt idx="14">
                  <c:v>26.1</c:v>
                </c:pt>
                <c:pt idx="15">
                  <c:v>26</c:v>
                </c:pt>
                <c:pt idx="16">
                  <c:v>25</c:v>
                </c:pt>
                <c:pt idx="17">
                  <c:v>25</c:v>
                </c:pt>
                <c:pt idx="18">
                  <c:v>25</c:v>
                </c:pt>
                <c:pt idx="19">
                  <c:v>25</c:v>
                </c:pt>
                <c:pt idx="20">
                  <c:v>24.2</c:v>
                </c:pt>
                <c:pt idx="21">
                  <c:v>24</c:v>
                </c:pt>
                <c:pt idx="22">
                  <c:v>21.2</c:v>
                </c:pt>
                <c:pt idx="23">
                  <c:v>21</c:v>
                </c:pt>
                <c:pt idx="24">
                  <c:v>20</c:v>
                </c:pt>
                <c:pt idx="25">
                  <c:v>20</c:v>
                </c:pt>
                <c:pt idx="26">
                  <c:v>20</c:v>
                </c:pt>
                <c:pt idx="27">
                  <c:v>20</c:v>
                </c:pt>
                <c:pt idx="28">
                  <c:v>20</c:v>
                </c:pt>
                <c:pt idx="29">
                  <c:v>19</c:v>
                </c:pt>
                <c:pt idx="30">
                  <c:v>19</c:v>
                </c:pt>
                <c:pt idx="31">
                  <c:v>19</c:v>
                </c:pt>
                <c:pt idx="32">
                  <c:v>19</c:v>
                </c:pt>
                <c:pt idx="33">
                  <c:v>12.5</c:v>
                </c:pt>
              </c:numCache>
            </c:numRef>
          </c:val>
        </c:ser>
        <c:gapWidth val="70"/>
        <c:axId val="76121984"/>
        <c:axId val="76123520"/>
      </c:barChart>
      <c:catAx>
        <c:axId val="76121984"/>
        <c:scaling>
          <c:orientation val="minMax"/>
        </c:scaling>
        <c:axPos val="l"/>
        <c:tickLblPos val="nextTo"/>
        <c:crossAx val="76123520"/>
        <c:crosses val="autoZero"/>
        <c:auto val="1"/>
        <c:lblAlgn val="ctr"/>
        <c:lblOffset val="100"/>
      </c:catAx>
      <c:valAx>
        <c:axId val="76123520"/>
        <c:scaling>
          <c:orientation val="minMax"/>
          <c:max val="40"/>
        </c:scaling>
        <c:axPos val="b"/>
        <c:majorGridlines>
          <c:spPr>
            <a:ln>
              <a:prstDash val="sysDash"/>
            </a:ln>
          </c:spPr>
        </c:majorGridlines>
        <c:numFmt formatCode="General" sourceLinked="1"/>
        <c:tickLblPos val="nextTo"/>
        <c:crossAx val="76121984"/>
        <c:crosses val="autoZero"/>
        <c:crossBetween val="between"/>
      </c:valAx>
    </c:plotArea>
    <c:plotVisOnly val="1"/>
  </c:chart>
  <c:txPr>
    <a:bodyPr/>
    <a:lstStyle/>
    <a:p>
      <a:pPr>
        <a:defRPr sz="800">
          <a:latin typeface="Arial Narrow" pitchFamily="34" charset="0"/>
        </a:defRPr>
      </a:pPr>
      <a:endParaRPr lang="en-US"/>
    </a:p>
  </c:txPr>
  <c:externalData r:id="rId2"/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0.64064</cdr:x>
      <cdr:y>0.07199</cdr:y>
    </cdr:from>
    <cdr:to>
      <cdr:x>0.64064</cdr:x>
      <cdr:y>0.96752</cdr:y>
    </cdr:to>
    <cdr:sp macro="" textlink="">
      <cdr:nvSpPr>
        <cdr:cNvPr id="6" name="Straight Connector 5"/>
        <cdr:cNvSpPr/>
      </cdr:nvSpPr>
      <cdr:spPr bwMode="auto">
        <a:xfrm xmlns:a="http://schemas.openxmlformats.org/drawingml/2006/main" flipV="1">
          <a:off x="5369859" y="367554"/>
          <a:ext cx="0" cy="4572000"/>
        </a:xfrm>
        <a:prstGeom xmlns:a="http://schemas.openxmlformats.org/drawingml/2006/main" prst="line">
          <a:avLst/>
        </a:prstGeom>
        <a:solidFill xmlns:a="http://schemas.openxmlformats.org/drawingml/2006/main">
          <a:schemeClr val="accent1"/>
        </a:solidFill>
        <a:ln xmlns:a="http://schemas.openxmlformats.org/drawingml/2006/main" w="25400" cap="flat" cmpd="sng" algn="ctr">
          <a:solidFill>
            <a:srgbClr val="FF0000"/>
          </a:solidFill>
          <a:prstDash val="dash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1440" tIns="45720" rIns="91440" bIns="45720" numCol="1" rtlCol="0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en-US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367" cy="465294"/>
          </a:xfrm>
          <a:prstGeom prst="rect">
            <a:avLst/>
          </a:prstGeom>
        </p:spPr>
        <p:txBody>
          <a:bodyPr vert="horz" lIns="90864" tIns="45432" rIns="90864" bIns="4543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1456" y="0"/>
            <a:ext cx="3037366" cy="465294"/>
          </a:xfrm>
          <a:prstGeom prst="rect">
            <a:avLst/>
          </a:prstGeom>
        </p:spPr>
        <p:txBody>
          <a:bodyPr vert="horz" lIns="90864" tIns="45432" rIns="90864" bIns="45432" rtlCol="0"/>
          <a:lstStyle>
            <a:lvl1pPr algn="r">
              <a:defRPr sz="1200"/>
            </a:lvl1pPr>
          </a:lstStyle>
          <a:p>
            <a:fld id="{360503C5-8578-4FD2-AA14-51F5A395CB4A}" type="datetimeFigureOut">
              <a:rPr lang="en-US" smtClean="0"/>
              <a:pPr/>
              <a:t>5/22/2012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530"/>
            <a:ext cx="3037367" cy="465294"/>
          </a:xfrm>
          <a:prstGeom prst="rect">
            <a:avLst/>
          </a:prstGeom>
        </p:spPr>
        <p:txBody>
          <a:bodyPr vert="horz" lIns="90864" tIns="45432" rIns="90864" bIns="4543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1456" y="8829530"/>
            <a:ext cx="3037366" cy="465294"/>
          </a:xfrm>
          <a:prstGeom prst="rect">
            <a:avLst/>
          </a:prstGeom>
        </p:spPr>
        <p:txBody>
          <a:bodyPr vert="horz" lIns="90864" tIns="45432" rIns="90864" bIns="45432" rtlCol="0" anchor="b"/>
          <a:lstStyle>
            <a:lvl1pPr algn="r">
              <a:defRPr sz="1200"/>
            </a:lvl1pPr>
          </a:lstStyle>
          <a:p>
            <a:fld id="{58CF5CFA-2839-4A2E-81A6-6D69F7D997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3" tIns="46588" rIns="93173" bIns="46588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3" tIns="46588" rIns="93173" bIns="46588" rtlCol="0"/>
          <a:lstStyle>
            <a:lvl1pPr algn="r">
              <a:defRPr sz="1200"/>
            </a:lvl1pPr>
          </a:lstStyle>
          <a:p>
            <a:fld id="{A895EAFA-6E74-4FB8-A91C-0BC1144B5B04}" type="datetimeFigureOut">
              <a:rPr lang="en-US" smtClean="0"/>
              <a:pPr/>
              <a:t>5/22/2012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3" tIns="46588" rIns="93173" bIns="46588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3" tIns="46588" rIns="93173" bIns="4658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3" tIns="46588" rIns="93173" bIns="4658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3" tIns="46588" rIns="93173" bIns="46588" rtlCol="0" anchor="b"/>
          <a:lstStyle>
            <a:lvl1pPr algn="r">
              <a:defRPr sz="1200"/>
            </a:lvl1pPr>
          </a:lstStyle>
          <a:p>
            <a:fld id="{2B0CB7DD-634A-49B0-A3DB-D2EF65D75BD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696913"/>
            <a:ext cx="4646613" cy="3484562"/>
          </a:xfrm>
          <a:ln/>
        </p:spPr>
      </p:sp>
      <p:sp>
        <p:nvSpPr>
          <p:cNvPr id="1504260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0CB7DD-634A-49B0-A3DB-D2EF65D75BD9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2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K:\Int'l Inv Marketing Mgmt\Branding\Logos\Powerpoint Standards\Background5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71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0" descr="K:\Int'l Inv Marketing Mgmt\Branding\Logos\New Logos\Prudential Logos Masters\tif\Pru_blue.tif"/>
          <p:cNvPicPr>
            <a:picLocks noChangeAspect="1" noChangeArrowheads="1"/>
          </p:cNvPicPr>
          <p:nvPr userDrawn="1"/>
        </p:nvPicPr>
        <p:blipFill>
          <a:blip r:embed="rId3" cstate="print"/>
          <a:srcRect l="879" t="9134" r="1538" b="10539"/>
          <a:stretch>
            <a:fillRect/>
          </a:stretch>
        </p:blipFill>
        <p:spPr bwMode="auto">
          <a:xfrm>
            <a:off x="7037388" y="6081713"/>
            <a:ext cx="1957387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95388" y="1665288"/>
            <a:ext cx="7608887" cy="1143000"/>
          </a:xfrm>
        </p:spPr>
        <p:txBody>
          <a:bodyPr anchor="ctr"/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63650" y="3749675"/>
            <a:ext cx="747395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2AF4A-2ABD-4404-AD20-DA88C7A96FF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Rectangle 21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Confidential - For Internal Use Only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BD4B0D-721A-4E5C-9CE3-A2136D8CCA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Confidential - For Internal Use Only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8475" y="303213"/>
            <a:ext cx="2085975" cy="53641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8963" y="303213"/>
            <a:ext cx="6107112" cy="53641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B66DB4-2C69-4AB6-B748-CC2359D168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Confidential - For Internal Use Only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0025"/>
            <a:ext cx="8188325" cy="8699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96888" y="1219200"/>
            <a:ext cx="8148637" cy="4713288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5C880-E512-4187-8D31-A3995C13FF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Confidential - For Internal Use Only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452BB-DE01-4BDB-9368-B50B7D91F0F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Confidential - For Internal Use Only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0238" y="1128713"/>
            <a:ext cx="4043362" cy="4538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6000" y="1128713"/>
            <a:ext cx="4043363" cy="4538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903DC1-92CB-4A43-BDC3-2ED68B65A99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Confidential - For Internal Use Only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FA66C-0F1C-47BC-9E3F-231C3069E68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Confidential - For Internal Use Only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7719CD-E421-4C6E-9A98-9A4B537FD21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Confidential - For Internal Use Only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71411-6DAD-4345-996B-9EAB5C78C9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Confidential - For Internal Use Only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4975C2-7748-42A3-A145-3470BB85E6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Confidential - For Internal Use Only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41A647-0587-4348-8AFD-0CEA5684E39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Confidential - For Internal Use Only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0238" y="1128713"/>
            <a:ext cx="8239125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7" name="Picture 9" descr="K:\Int'l Inv Marketing Mgmt\Branding\Logos\New Logos\Prudential Logos Masters\tif\Pru_blue.tif"/>
          <p:cNvPicPr>
            <a:picLocks noChangeAspect="1" noChangeArrowheads="1"/>
          </p:cNvPicPr>
          <p:nvPr/>
        </p:nvPicPr>
        <p:blipFill>
          <a:blip r:embed="rId14" cstate="print"/>
          <a:srcRect l="879" t="9134" r="1538" b="10539"/>
          <a:stretch>
            <a:fillRect/>
          </a:stretch>
        </p:blipFill>
        <p:spPr bwMode="auto">
          <a:xfrm>
            <a:off x="7037388" y="6081713"/>
            <a:ext cx="1957387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7" name="Line 13"/>
          <p:cNvSpPr>
            <a:spLocks noChangeShapeType="1"/>
          </p:cNvSpPr>
          <p:nvPr/>
        </p:nvSpPr>
        <p:spPr bwMode="auto">
          <a:xfrm flipV="1">
            <a:off x="576263" y="979488"/>
            <a:ext cx="8372475" cy="14287"/>
          </a:xfrm>
          <a:prstGeom prst="line">
            <a:avLst/>
          </a:prstGeom>
          <a:noFill/>
          <a:ln w="57150">
            <a:solidFill>
              <a:srgbClr val="376EDC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0" y="0"/>
            <a:ext cx="585788" cy="6858000"/>
            <a:chOff x="0" y="0"/>
            <a:chExt cx="361" cy="4222"/>
          </a:xfrm>
        </p:grpSpPr>
        <p:pic>
          <p:nvPicPr>
            <p:cNvPr id="1034" name="Picture 8" descr="K:\Int'l Inv Marketing Mgmt\Branding\Logos\Powerpoint Standards\Background5A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0" y="2105"/>
              <a:ext cx="361" cy="2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5" name="Picture 14" descr="K:\Int'l Inv Marketing Mgmt\Branding\Logos\Powerpoint Standards\Background5A.png"/>
            <p:cNvPicPr>
              <a:picLocks noChangeAspect="1" noChangeArrowheads="1"/>
            </p:cNvPicPr>
            <p:nvPr userDrawn="1"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0" y="0"/>
              <a:ext cx="361" cy="2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41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214813" y="6330950"/>
            <a:ext cx="15605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26450" y="6345238"/>
            <a:ext cx="64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</a:defRPr>
            </a:lvl1pPr>
          </a:lstStyle>
          <a:p>
            <a:pPr>
              <a:defRPr/>
            </a:pPr>
            <a:fld id="{1D3CEBF9-1ED0-454F-AD53-8B36F72022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8963" y="303213"/>
            <a:ext cx="8345487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7475" y="634682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 b="0"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Confidential - For Internal Use Only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3366CC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3366CC"/>
          </a:solidFill>
          <a:latin typeface="Times New Roman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3366CC"/>
          </a:solidFill>
          <a:latin typeface="Times New Roman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3366CC"/>
          </a:solidFill>
          <a:latin typeface="Times New Roman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3366CC"/>
          </a:solidFill>
          <a:latin typeface="Times New Roman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3366CC"/>
          </a:solidFill>
          <a:latin typeface="Times New Roman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3366CC"/>
          </a:solidFill>
          <a:latin typeface="Times New Roman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3366CC"/>
          </a:solidFill>
          <a:latin typeface="Times New Roman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3366CC"/>
          </a:solidFill>
          <a:latin typeface="Times New Roman" charset="0"/>
        </a:defRPr>
      </a:lvl9pPr>
    </p:titleStyle>
    <p:bodyStyle>
      <a:lvl1pPr marL="225425" indent="-225425" algn="l" rtl="0" eaLnBrk="0" fontAlgn="base" hangingPunct="0">
        <a:spcBef>
          <a:spcPct val="5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l"/>
        <a:defRPr sz="2700" b="1">
          <a:solidFill>
            <a:schemeClr val="tx1"/>
          </a:solidFill>
          <a:latin typeface="+mn-lt"/>
          <a:ea typeface="+mn-ea"/>
          <a:cs typeface="+mn-cs"/>
        </a:defRPr>
      </a:lvl1pPr>
      <a:lvl2pPr marL="679450" indent="-230188" algn="l" rtl="0" eaLnBrk="0" fontAlgn="base" hangingPunct="0">
        <a:spcBef>
          <a:spcPct val="25000"/>
        </a:spcBef>
        <a:spcAft>
          <a:spcPct val="0"/>
        </a:spcAft>
        <a:buChar char="–"/>
        <a:defRPr sz="2500" b="1">
          <a:solidFill>
            <a:schemeClr val="tx1"/>
          </a:solidFill>
          <a:latin typeface="+mn-lt"/>
        </a:defRPr>
      </a:lvl2pPr>
      <a:lvl3pPr marL="965200" indent="-171450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Char char="•"/>
        <a:defRPr sz="2300" b="1">
          <a:solidFill>
            <a:schemeClr val="tx1"/>
          </a:solidFill>
          <a:latin typeface="+mn-lt"/>
        </a:defRPr>
      </a:lvl3pPr>
      <a:lvl4pPr marL="1309688" indent="-171450" algn="l" rtl="0" eaLnBrk="0" fontAlgn="base" hangingPunct="0">
        <a:spcBef>
          <a:spcPct val="25000"/>
        </a:spcBef>
        <a:spcAft>
          <a:spcPct val="0"/>
        </a:spcAft>
        <a:buChar char="–"/>
        <a:defRPr sz="1900" b="1">
          <a:solidFill>
            <a:schemeClr val="tx1"/>
          </a:solidFill>
          <a:latin typeface="+mn-lt"/>
        </a:defRPr>
      </a:lvl4pPr>
      <a:lvl5pPr marL="1600200" indent="-171450" algn="l" rtl="0" eaLnBrk="0" fontAlgn="base" hangingPunct="0">
        <a:spcBef>
          <a:spcPct val="25000"/>
        </a:spcBef>
        <a:spcAft>
          <a:spcPct val="0"/>
        </a:spcAft>
        <a:buChar char="»"/>
        <a:defRPr sz="1900" b="1">
          <a:solidFill>
            <a:schemeClr val="tx1"/>
          </a:solidFill>
          <a:latin typeface="+mn-lt"/>
        </a:defRPr>
      </a:lvl5pPr>
      <a:lvl6pPr marL="2057400" indent="-171450" algn="l" rtl="0" fontAlgn="base">
        <a:spcBef>
          <a:spcPct val="25000"/>
        </a:spcBef>
        <a:spcAft>
          <a:spcPct val="0"/>
        </a:spcAft>
        <a:buChar char="»"/>
        <a:defRPr sz="1900" b="1">
          <a:solidFill>
            <a:schemeClr val="tx1"/>
          </a:solidFill>
          <a:latin typeface="+mn-lt"/>
        </a:defRPr>
      </a:lvl6pPr>
      <a:lvl7pPr marL="2514600" indent="-171450" algn="l" rtl="0" fontAlgn="base">
        <a:spcBef>
          <a:spcPct val="25000"/>
        </a:spcBef>
        <a:spcAft>
          <a:spcPct val="0"/>
        </a:spcAft>
        <a:buChar char="»"/>
        <a:defRPr sz="1900" b="1">
          <a:solidFill>
            <a:schemeClr val="tx1"/>
          </a:solidFill>
          <a:latin typeface="+mn-lt"/>
        </a:defRPr>
      </a:lvl7pPr>
      <a:lvl8pPr marL="2971800" indent="-171450" algn="l" rtl="0" fontAlgn="base">
        <a:spcBef>
          <a:spcPct val="25000"/>
        </a:spcBef>
        <a:spcAft>
          <a:spcPct val="0"/>
        </a:spcAft>
        <a:buChar char="»"/>
        <a:defRPr sz="1900" b="1">
          <a:solidFill>
            <a:schemeClr val="tx1"/>
          </a:solidFill>
          <a:latin typeface="+mn-lt"/>
        </a:defRPr>
      </a:lvl8pPr>
      <a:lvl9pPr marL="3429000" indent="-171450" algn="l" rtl="0" fontAlgn="base">
        <a:spcBef>
          <a:spcPct val="25000"/>
        </a:spcBef>
        <a:spcAft>
          <a:spcPct val="0"/>
        </a:spcAft>
        <a:buChar char="»"/>
        <a:defRPr sz="19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234" name="Rectangle 2"/>
          <p:cNvSpPr>
            <a:spLocks noChangeArrowheads="1"/>
          </p:cNvSpPr>
          <p:nvPr/>
        </p:nvSpPr>
        <p:spPr bwMode="gray">
          <a:xfrm>
            <a:off x="0" y="2017713"/>
            <a:ext cx="9144000" cy="38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n-US" dirty="0"/>
          </a:p>
        </p:txBody>
      </p:sp>
      <p:pic>
        <p:nvPicPr>
          <p:cNvPr id="1503235" name="Picture 3" descr="Cutline_B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03236" name="Rectangle 4"/>
          <p:cNvSpPr>
            <a:spLocks noGrp="1" noChangeArrowheads="1"/>
          </p:cNvSpPr>
          <p:nvPr>
            <p:ph type="ctrTitle" sz="quarter" idx="4294967295"/>
          </p:nvPr>
        </p:nvSpPr>
        <p:spPr>
          <a:xfrm>
            <a:off x="381000" y="2209800"/>
            <a:ext cx="8305800" cy="3820885"/>
          </a:xfrm>
          <a:noFill/>
          <a:ln/>
        </p:spPr>
        <p:txBody>
          <a:bodyPr lIns="0" tIns="0" rIns="0" bIns="0">
            <a:normAutofit fontScale="90000"/>
          </a:bodyPr>
          <a:lstStyle/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The Uncertain Landscape of Tax Reform</a:t>
            </a:r>
            <a:br>
              <a:rPr lang="en-US" sz="4000" dirty="0" smtClean="0">
                <a:latin typeface="Arial" pitchFamily="34" charset="0"/>
                <a:cs typeface="Arial" pitchFamily="34" charset="0"/>
              </a:rPr>
            </a:b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br>
              <a:rPr lang="en-US" sz="4400" dirty="0" smtClean="0">
                <a:latin typeface="Arial" pitchFamily="34" charset="0"/>
                <a:cs typeface="Arial" pitchFamily="34" charset="0"/>
              </a:rPr>
            </a:br>
            <a:r>
              <a:rPr lang="en-US" sz="4400" dirty="0" smtClean="0">
                <a:latin typeface="Arial" pitchFamily="34" charset="0"/>
                <a:cs typeface="Arial" pitchFamily="34" charset="0"/>
              </a:rPr>
              <a:t>Proposed and Current Tax Legislation Affecting Insurance Companies</a:t>
            </a:r>
            <a:br>
              <a:rPr lang="en-US" sz="4400" dirty="0" smtClean="0">
                <a:latin typeface="Arial" pitchFamily="34" charset="0"/>
                <a:cs typeface="Arial" pitchFamily="34" charset="0"/>
              </a:rPr>
            </a:br>
            <a:r>
              <a:rPr lang="en-US" sz="4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4400" dirty="0" smtClean="0">
                <a:latin typeface="Arial" pitchFamily="34" charset="0"/>
                <a:cs typeface="Arial" pitchFamily="34" charset="0"/>
              </a:rPr>
            </a:br>
            <a:r>
              <a:rPr lang="en-US" sz="2000" dirty="0" smtClean="0">
                <a:latin typeface="Arial" pitchFamily="34" charset="0"/>
                <a:cs typeface="Arial" pitchFamily="34" charset="0"/>
              </a:rPr>
              <a:t>24</a:t>
            </a:r>
            <a:r>
              <a:rPr lang="en-US" sz="20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Annual Insurance Tax Seminar</a:t>
            </a:r>
            <a:br>
              <a:rPr lang="en-US" sz="2000" dirty="0" smtClean="0">
                <a:latin typeface="Arial" pitchFamily="34" charset="0"/>
                <a:cs typeface="Arial" pitchFamily="34" charset="0"/>
              </a:rPr>
            </a:br>
            <a:r>
              <a:rPr lang="en-US" sz="2000" dirty="0" smtClean="0">
                <a:latin typeface="Arial" pitchFamily="34" charset="0"/>
                <a:cs typeface="Arial" pitchFamily="34" charset="0"/>
              </a:rPr>
              <a:t>May 31-June 1,  2012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br>
              <a:rPr lang="en-US" sz="2000" b="1" dirty="0" smtClean="0">
                <a:latin typeface="Arial" pitchFamily="34" charset="0"/>
                <a:cs typeface="Arial" pitchFamily="34" charset="0"/>
              </a:rPr>
            </a:br>
            <a:endParaRPr lang="en-US" sz="2000" dirty="0" smtClean="0">
              <a:solidFill>
                <a:schemeClr val="tx1"/>
              </a:solidFill>
            </a:endParaRPr>
          </a:p>
        </p:txBody>
      </p:sp>
      <p:sp>
        <p:nvSpPr>
          <p:cNvPr id="1503237" name="Text Box 5"/>
          <p:cNvSpPr txBox="1">
            <a:spLocks noChangeArrowheads="1"/>
          </p:cNvSpPr>
          <p:nvPr/>
        </p:nvSpPr>
        <p:spPr bwMode="auto">
          <a:xfrm>
            <a:off x="3624263" y="4570413"/>
            <a:ext cx="18473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  <a:buFontTx/>
              <a:buNone/>
            </a:pPr>
            <a:endParaRPr lang="en-US" sz="2000" b="0" dirty="0"/>
          </a:p>
        </p:txBody>
      </p:sp>
      <p:sp>
        <p:nvSpPr>
          <p:cNvPr id="1503238" name="Text Box 6"/>
          <p:cNvSpPr txBox="1">
            <a:spLocks noChangeArrowheads="1"/>
          </p:cNvSpPr>
          <p:nvPr/>
        </p:nvSpPr>
        <p:spPr bwMode="auto">
          <a:xfrm>
            <a:off x="6781800" y="133350"/>
            <a:ext cx="2171700" cy="549275"/>
          </a:xfrm>
          <a:prstGeom prst="rect">
            <a:avLst/>
          </a:prstGeom>
          <a:noFill/>
          <a:ln w="9525" algn="ctr">
            <a:noFill/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77800" indent="-177800" algn="ctr" defTabSz="939800">
              <a:spcBef>
                <a:spcPct val="50000"/>
              </a:spcBef>
              <a:buFont typeface="Wingdings" pitchFamily="2" charset="2"/>
              <a:buNone/>
              <a:tabLst>
                <a:tab pos="8162925" algn="r"/>
              </a:tabLst>
            </a:pP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0B71411-6DAD-4345-996B-9EAB5C78C996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Panel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200" dirty="0" smtClean="0"/>
              <a:t>Discuss the 2012 Congressional session as well as the political and economic drivers of current and proposed tax legislation</a:t>
            </a:r>
          </a:p>
          <a:p>
            <a:endParaRPr lang="en-US" sz="2200" dirty="0" smtClean="0"/>
          </a:p>
          <a:p>
            <a:r>
              <a:rPr lang="en-US" sz="2200" dirty="0" smtClean="0"/>
              <a:t>Moderator</a:t>
            </a:r>
          </a:p>
          <a:p>
            <a:pPr lvl="1"/>
            <a:r>
              <a:rPr lang="en-US" sz="2200" u="sng" dirty="0" smtClean="0"/>
              <a:t>Jim Shea</a:t>
            </a:r>
            <a:r>
              <a:rPr lang="en-US" sz="2200" dirty="0" smtClean="0"/>
              <a:t>, VP and Chief Tax Officer, Prudential Financial</a:t>
            </a:r>
          </a:p>
          <a:p>
            <a:endParaRPr lang="en-US" sz="2200" dirty="0" smtClean="0"/>
          </a:p>
          <a:p>
            <a:r>
              <a:rPr lang="en-US" sz="2200" dirty="0" smtClean="0"/>
              <a:t>Panelist</a:t>
            </a:r>
          </a:p>
          <a:p>
            <a:pPr lvl="1"/>
            <a:r>
              <a:rPr lang="en-US" sz="2200" u="sng" dirty="0" smtClean="0"/>
              <a:t>Ray Beeman</a:t>
            </a:r>
            <a:r>
              <a:rPr lang="en-US" sz="2200" dirty="0" smtClean="0"/>
              <a:t>, Tax Counsel, House Ways and Means Committee</a:t>
            </a:r>
          </a:p>
          <a:p>
            <a:pPr lvl="1"/>
            <a:r>
              <a:rPr lang="en-US" sz="2200" u="sng" dirty="0" smtClean="0"/>
              <a:t>Preston Rutledge</a:t>
            </a:r>
            <a:r>
              <a:rPr lang="en-US" sz="2200" dirty="0" smtClean="0"/>
              <a:t>, Tax and Benefits Counsel, Senate Finance Committee </a:t>
            </a:r>
          </a:p>
          <a:p>
            <a:pPr lvl="1"/>
            <a:r>
              <a:rPr lang="en-US" sz="2200" u="sng" smtClean="0"/>
              <a:t>Art </a:t>
            </a:r>
            <a:r>
              <a:rPr lang="en-US" sz="2200" u="sng" dirty="0" smtClean="0"/>
              <a:t>Schneider </a:t>
            </a:r>
            <a:r>
              <a:rPr lang="en-US" sz="2200" dirty="0" smtClean="0"/>
              <a:t>– SVP and Chief Tax Officer Transamerica, Corp. </a:t>
            </a: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E55C880-E512-4187-8D31-A3995C13FF5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43000" y="5410200"/>
            <a:ext cx="739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following slides are the opinion of Jim Shea, not necessarily those of Prudential Financial and certainly not those of the panel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Factors Leading to “Tax Reform”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295400"/>
            <a:ext cx="7880418" cy="4267200"/>
          </a:xfrm>
        </p:spPr>
        <p:txBody>
          <a:bodyPr/>
          <a:lstStyle/>
          <a:p>
            <a:pPr marL="0" indent="-228600">
              <a:buFont typeface="Wingdings" pitchFamily="2" charset="2"/>
              <a:buChar char="§"/>
            </a:pPr>
            <a:r>
              <a:rPr lang="en-US" sz="1700" b="0" dirty="0" smtClean="0">
                <a:latin typeface="Arial" pitchFamily="34" charset="0"/>
                <a:cs typeface="Arial" pitchFamily="34" charset="0"/>
              </a:rPr>
              <a:t>The U.S. Tax Reform discussion is primarily driven by 4 related factors:</a:t>
            </a:r>
          </a:p>
          <a:p>
            <a:pPr marL="974725" lvl="1" indent="-457200">
              <a:buFont typeface="+mj-lt"/>
              <a:buAutoNum type="arabicPeriod"/>
            </a:pPr>
            <a:r>
              <a:rPr lang="en-US" sz="1700" b="0" dirty="0" smtClean="0">
                <a:latin typeface="Arial" pitchFamily="34" charset="0"/>
                <a:cs typeface="Arial" pitchFamily="34" charset="0"/>
              </a:rPr>
              <a:t>The high U.S. corporate tax rate relative to the rest of the world</a:t>
            </a:r>
          </a:p>
          <a:p>
            <a:pPr marL="974725" lvl="1" indent="-457200">
              <a:buFont typeface="+mj-lt"/>
              <a:buAutoNum type="arabicPeriod"/>
            </a:pPr>
            <a:r>
              <a:rPr lang="en-US" sz="1700" b="0" dirty="0" smtClean="0">
                <a:latin typeface="Arial" pitchFamily="34" charset="0"/>
                <a:cs typeface="Arial" pitchFamily="34" charset="0"/>
              </a:rPr>
              <a:t>The U.S. taxation of non-U.S. business income (“Worldwide” system)</a:t>
            </a:r>
          </a:p>
          <a:p>
            <a:pPr marL="974725" lvl="1" indent="-457200">
              <a:buFont typeface="+mj-lt"/>
              <a:buAutoNum type="arabicPeriod"/>
            </a:pPr>
            <a:r>
              <a:rPr lang="en-US" sz="1700" b="0" dirty="0" smtClean="0">
                <a:latin typeface="Arial" pitchFamily="34" charset="0"/>
                <a:cs typeface="Arial" pitchFamily="34" charset="0"/>
              </a:rPr>
              <a:t>Tax preferences that allow taxpayers to reduce taxes (Tax Expenditures, “loopholes”)</a:t>
            </a:r>
          </a:p>
          <a:p>
            <a:pPr marL="974725" lvl="1" indent="-457200">
              <a:buFont typeface="+mj-lt"/>
              <a:buAutoNum type="arabicPeriod"/>
            </a:pPr>
            <a:r>
              <a:rPr lang="en-US" sz="1700" b="0" dirty="0" smtClean="0">
                <a:latin typeface="Arial" pitchFamily="34" charset="0"/>
                <a:cs typeface="Arial" pitchFamily="34" charset="0"/>
              </a:rPr>
              <a:t>Revenue needs</a:t>
            </a:r>
          </a:p>
          <a:p>
            <a:pPr marL="974725" lvl="1" indent="-457200">
              <a:buFont typeface="+mj-lt"/>
              <a:buAutoNum type="arabicPeriod"/>
            </a:pPr>
            <a:endParaRPr lang="en-US" sz="1700" b="0" dirty="0" smtClean="0">
              <a:latin typeface="Arial" pitchFamily="34" charset="0"/>
              <a:cs typeface="Arial" pitchFamily="34" charset="0"/>
            </a:endParaRPr>
          </a:p>
          <a:p>
            <a:pPr marL="228600">
              <a:buNone/>
            </a:pPr>
            <a:r>
              <a:rPr lang="en-US" sz="1700" b="0" dirty="0" smtClean="0">
                <a:latin typeface="Arial" pitchFamily="34" charset="0"/>
                <a:cs typeface="Arial" pitchFamily="34" charset="0"/>
              </a:rPr>
              <a:t>Of Note: </a:t>
            </a:r>
          </a:p>
          <a:p>
            <a:pPr marL="682625" lvl="1">
              <a:buFont typeface="Wingdings" pitchFamily="2" charset="2"/>
              <a:buChar char="§"/>
            </a:pPr>
            <a:r>
              <a:rPr lang="en-US" sz="1600" b="0" dirty="0" smtClean="0">
                <a:latin typeface="Arial" pitchFamily="34" charset="0"/>
                <a:cs typeface="Arial" pitchFamily="34" charset="0"/>
              </a:rPr>
              <a:t>Globally corporate income tax rates are declining, while VAT and personal taxes are increasing.</a:t>
            </a:r>
          </a:p>
          <a:p>
            <a:pPr lvl="2">
              <a:buFontTx/>
              <a:buChar char="-"/>
            </a:pPr>
            <a:r>
              <a:rPr lang="en-US" sz="1600" b="0" dirty="0" smtClean="0">
                <a:latin typeface="Arial" pitchFamily="34" charset="0"/>
                <a:cs typeface="Arial" pitchFamily="34" charset="0"/>
              </a:rPr>
              <a:t>The U.S. has the highest Corporate tax rate among OECD countries</a:t>
            </a:r>
          </a:p>
          <a:p>
            <a:pPr lvl="2">
              <a:buFontTx/>
              <a:buChar char="-"/>
            </a:pPr>
            <a:r>
              <a:rPr lang="en-US" sz="1600" b="0" dirty="0" smtClean="0">
                <a:latin typeface="Arial" pitchFamily="34" charset="0"/>
                <a:cs typeface="Arial" pitchFamily="34" charset="0"/>
              </a:rPr>
              <a:t>US does not have a VAT</a:t>
            </a:r>
          </a:p>
          <a:p>
            <a:pPr lvl="2">
              <a:buFontTx/>
              <a:buChar char="-"/>
            </a:pPr>
            <a:endParaRPr lang="en-US" sz="1600" b="0" dirty="0" smtClean="0">
              <a:latin typeface="Arial" pitchFamily="34" charset="0"/>
              <a:cs typeface="Arial" pitchFamily="34" charset="0"/>
            </a:endParaRPr>
          </a:p>
          <a:p>
            <a:pPr marL="682625" lvl="1">
              <a:buFont typeface="Wingdings" pitchFamily="2" charset="2"/>
              <a:buChar char="§"/>
            </a:pPr>
            <a:r>
              <a:rPr lang="en-US" sz="1600" b="0" dirty="0" smtClean="0">
                <a:latin typeface="Arial" pitchFamily="34" charset="0"/>
                <a:cs typeface="Arial" pitchFamily="34" charset="0"/>
              </a:rPr>
              <a:t>The vast majority of industrialized nations have a “Territorial” tax system whereby earnings of foreign businesses are subject to little or no home country tax.</a:t>
            </a:r>
          </a:p>
          <a:p>
            <a:pPr marL="228600">
              <a:buFont typeface="Wingdings" pitchFamily="2" charset="2"/>
              <a:buChar char="§"/>
            </a:pPr>
            <a:endParaRPr lang="en-US" sz="1600" b="0" dirty="0" smtClean="0">
              <a:latin typeface="Arial" pitchFamily="34" charset="0"/>
              <a:cs typeface="Arial" pitchFamily="34" charset="0"/>
            </a:endParaRPr>
          </a:p>
          <a:p>
            <a:pPr marL="228600">
              <a:buFont typeface="Wingdings" pitchFamily="2" charset="2"/>
              <a:buChar char="§"/>
            </a:pPr>
            <a:endParaRPr lang="en-US" sz="1700" b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82000" y="6400800"/>
            <a:ext cx="492125" cy="457200"/>
          </a:xfrm>
        </p:spPr>
        <p:txBody>
          <a:bodyPr/>
          <a:lstStyle/>
          <a:p>
            <a:fld id="{98592131-E33A-4B7C-87B1-C334AC05B34F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5675" y="0"/>
            <a:ext cx="8188325" cy="869950"/>
          </a:xfrm>
        </p:spPr>
        <p:txBody>
          <a:bodyPr/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U.S. Has Highest Corporate Tax Rate </a:t>
            </a:r>
            <a:br>
              <a:rPr lang="en-US" sz="2400" dirty="0" smtClean="0"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latin typeface="Arial" pitchFamily="34" charset="0"/>
                <a:cs typeface="Arial" pitchFamily="34" charset="0"/>
              </a:rPr>
              <a:t>Among OECD Countries 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8458200" y="6581001"/>
            <a:ext cx="1371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E0328F0-6565-46FE-A923-EEFB7710EB98}" type="slidenum">
              <a:rPr lang="en-US" sz="1200" smtClean="0"/>
              <a:pPr/>
              <a:t>4</a:t>
            </a:fld>
            <a:endParaRPr lang="en-US" sz="1200" dirty="0"/>
          </a:p>
        </p:txBody>
      </p:sp>
      <p:graphicFrame>
        <p:nvGraphicFramePr>
          <p:cNvPr id="7" name="Chart 6"/>
          <p:cNvGraphicFramePr/>
          <p:nvPr/>
        </p:nvGraphicFramePr>
        <p:xfrm>
          <a:off x="381000" y="876300"/>
          <a:ext cx="8382000" cy="5105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62000" y="6096000"/>
            <a:ext cx="5486400" cy="307777"/>
          </a:xfrm>
          <a:prstGeom prst="rect">
            <a:avLst/>
          </a:prstGeom>
          <a:solidFill>
            <a:srgbClr val="4F81BD"/>
          </a:solidFill>
          <a:ln w="12700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OECD – Organization for Economic Cooperation and Development.</a:t>
            </a:r>
            <a:endParaRPr lang="en-US" sz="1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6391" y="315913"/>
            <a:ext cx="7499350" cy="677862"/>
          </a:xfrm>
        </p:spPr>
        <p:txBody>
          <a:bodyPr/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dirty="0" smtClean="0">
                <a:latin typeface="Arial" pitchFamily="34" charset="0"/>
                <a:cs typeface="Arial" pitchFamily="34" charset="0"/>
              </a:rPr>
            </a:b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58200" y="6400800"/>
            <a:ext cx="492125" cy="457200"/>
          </a:xfrm>
        </p:spPr>
        <p:txBody>
          <a:bodyPr/>
          <a:lstStyle/>
          <a:p>
            <a:fld id="{98592131-E33A-4B7C-87B1-C334AC05B34F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Content Placeholder 7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524000"/>
            <a:ext cx="7653951" cy="454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09600" y="228600"/>
            <a:ext cx="853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6"/>
                </a:solidFill>
                <a:latin typeface="+mj-lt"/>
              </a:rPr>
              <a:t>Global Trend Has Been to Reduce Corporate Tax Rates</a:t>
            </a:r>
            <a:endParaRPr lang="en-US" sz="2400" b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066800" y="1036023"/>
            <a:ext cx="76962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The rest of the OECD has been reducing tax rates for the last 25 years, and the U.S. (federal and state) tax rate has increased. 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2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345487" cy="677862"/>
          </a:xfrm>
        </p:spPr>
        <p:txBody>
          <a:bodyPr/>
          <a:lstStyle/>
          <a:p>
            <a:r>
              <a:rPr lang="en-GB" sz="2400" dirty="0" smtClean="0">
                <a:solidFill>
                  <a:srgbClr val="FF0000"/>
                </a:solidFill>
              </a:rPr>
              <a:t>Tax Reform and Budget Deficits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676400"/>
            <a:ext cx="6549026" cy="42672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cxnSp>
        <p:nvCxnSpPr>
          <p:cNvPr id="9" name="Straight Connector 8"/>
          <p:cNvCxnSpPr/>
          <p:nvPr/>
        </p:nvCxnSpPr>
        <p:spPr>
          <a:xfrm>
            <a:off x="2362200" y="3581400"/>
            <a:ext cx="4482343" cy="10522"/>
          </a:xfrm>
          <a:prstGeom prst="line">
            <a:avLst/>
          </a:prstGeom>
          <a:ln w="28575"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543800" y="3276600"/>
            <a:ext cx="1295400" cy="46166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0000"/>
                </a:solidFill>
              </a:rPr>
              <a:t>18.2% — historical revenue level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43000" y="1371600"/>
            <a:ext cx="6331329" cy="194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+mn-lt"/>
                <a:ea typeface="Calibri"/>
                <a:cs typeface="Times New Roman"/>
              </a:rPr>
              <a:t>Source: President's FY11 Budget, Analytical Perspectives, Table 5-1, p. 47.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1066800"/>
            <a:ext cx="777240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en-US" sz="2200" dirty="0" smtClean="0">
                <a:solidFill>
                  <a:schemeClr val="accent2">
                    <a:lumMod val="75000"/>
                  </a:schemeClr>
                </a:solidFill>
              </a:rPr>
              <a:t>Government spending as a percentage of GDP</a:t>
            </a:r>
            <a:endParaRPr lang="en-US" sz="2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3200" y="2209800"/>
            <a:ext cx="2895600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Tax Revenue covers Entitlements only</a:t>
            </a:r>
            <a:endParaRPr lang="en-US" sz="1400" dirty="0"/>
          </a:p>
        </p:txBody>
      </p:sp>
      <p:cxnSp>
        <p:nvCxnSpPr>
          <p:cNvPr id="13" name="Straight Arrow Connector 12"/>
          <p:cNvCxnSpPr/>
          <p:nvPr/>
        </p:nvCxnSpPr>
        <p:spPr bwMode="auto">
          <a:xfrm rot="16200000" flipH="1">
            <a:off x="5334000" y="2743200"/>
            <a:ext cx="1143000" cy="381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9" name="Straight Arrow Connector 28"/>
          <p:cNvCxnSpPr/>
          <p:nvPr/>
        </p:nvCxnSpPr>
        <p:spPr bwMode="auto">
          <a:xfrm flipV="1">
            <a:off x="2819400" y="3581400"/>
            <a:ext cx="3429000" cy="1371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0" name="TextBox 29"/>
          <p:cNvSpPr txBox="1"/>
          <p:nvPr/>
        </p:nvSpPr>
        <p:spPr>
          <a:xfrm>
            <a:off x="6324600" y="3733800"/>
            <a:ext cx="1295400" cy="46166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Medicare and Medicaid Growth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8610600" y="6581001"/>
            <a:ext cx="106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EFE86B3A-ED99-4390-88BB-53D62FEC8B63}" type="slidenum">
              <a:rPr lang="en-US" sz="1200" smtClean="0"/>
              <a:pPr/>
              <a:t>6</a:t>
            </a:fld>
            <a:endParaRPr lang="en-US" sz="1200" dirty="0"/>
          </a:p>
        </p:txBody>
      </p:sp>
      <p:cxnSp>
        <p:nvCxnSpPr>
          <p:cNvPr id="19" name="Straight Arrow Connector 18"/>
          <p:cNvCxnSpPr/>
          <p:nvPr/>
        </p:nvCxnSpPr>
        <p:spPr bwMode="auto">
          <a:xfrm rot="10800000">
            <a:off x="7010400" y="3581400"/>
            <a:ext cx="4572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0B71411-6DAD-4345-996B-9EAB5C78C996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71600" y="1524000"/>
            <a:ext cx="5638800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accent2">
                    <a:lumMod val="50000"/>
                  </a:schemeClr>
                </a:solidFill>
              </a:rPr>
              <a:t>Q &amp; A </a:t>
            </a:r>
          </a:p>
          <a:p>
            <a:pPr algn="ctr"/>
            <a:endParaRPr lang="en-US" sz="2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</a:rPr>
              <a:t>Short Term</a:t>
            </a:r>
          </a:p>
          <a:p>
            <a:pPr algn="ctr"/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</a:rPr>
              <a:t>Long Term</a:t>
            </a:r>
          </a:p>
          <a:p>
            <a:pPr algn="ctr"/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</a:rPr>
              <a:t>Revenue</a:t>
            </a:r>
          </a:p>
          <a:p>
            <a:pPr algn="ctr"/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</a:rPr>
              <a:t>Industries</a:t>
            </a:r>
          </a:p>
          <a:p>
            <a:pPr algn="ctr"/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</a:rPr>
              <a:t>Insurance </a:t>
            </a:r>
          </a:p>
          <a:p>
            <a:pPr algn="ctr"/>
            <a:endParaRPr lang="en-US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09599" y="1481138"/>
          <a:ext cx="8305801" cy="37084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134494"/>
                <a:gridCol w="1554248"/>
                <a:gridCol w="161705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700" baseline="0" dirty="0" smtClean="0"/>
                        <a:t>Provision to be repealed</a:t>
                      </a:r>
                      <a:endParaRPr lang="en-US" sz="17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700" baseline="0" dirty="0" smtClean="0">
                          <a:solidFill>
                            <a:srgbClr val="FF0000"/>
                          </a:solidFill>
                        </a:rPr>
                        <a:t>Corporate Only</a:t>
                      </a:r>
                      <a:endParaRPr lang="en-US" sz="1700" baseline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700" baseline="0" dirty="0" smtClean="0"/>
                        <a:t>Total</a:t>
                      </a:r>
                      <a:endParaRPr lang="en-US" sz="1700" baseline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Repeal MACRS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$507 billion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$724</a:t>
                      </a:r>
                      <a:r>
                        <a:rPr lang="en-US" baseline="0" dirty="0" smtClean="0"/>
                        <a:t> billion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Expensing of R&amp;D expenditures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$152 billion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$160 billion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Domestic production activities</a:t>
                      </a:r>
                      <a:r>
                        <a:rPr lang="en-US" baseline="0" dirty="0" smtClean="0"/>
                        <a:t> deduction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$127 billion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$164 billion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LIFO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$63 billion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$70 billion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Low-income housing tax credit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$33 billion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$35 billion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Deferral of gain on like-kind exchanges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$16 billion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$18 billion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Completed contract rules method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$14 billion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$14</a:t>
                      </a:r>
                      <a:r>
                        <a:rPr lang="en-US" baseline="0" dirty="0" smtClean="0"/>
                        <a:t> billion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Percentage depletion for oil and natural gas wells/coal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$10 billion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$11 billion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Exclusion of interest</a:t>
                      </a:r>
                      <a:r>
                        <a:rPr lang="en-US" baseline="0" dirty="0" smtClean="0"/>
                        <a:t> on private activity bonds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$9</a:t>
                      </a:r>
                      <a:r>
                        <a:rPr lang="en-US" baseline="0" dirty="0" smtClean="0"/>
                        <a:t> billion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$9 billion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>Joint Committee On Taxation Cost Estimates of Base Broadeners (10-year estimates)</a:t>
            </a:r>
            <a:endParaRPr lang="en-US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345487" cy="382587"/>
          </a:xfrm>
        </p:spPr>
        <p:txBody>
          <a:bodyPr/>
          <a:lstStyle/>
          <a:p>
            <a:r>
              <a:rPr lang="en-US" sz="2400" dirty="0" smtClean="0"/>
              <a:t> Insurance Related “Tax Expenditures” and other Tax Proposals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66800"/>
            <a:ext cx="8239125" cy="5105400"/>
          </a:xfrm>
        </p:spPr>
        <p:txBody>
          <a:bodyPr/>
          <a:lstStyle/>
          <a:p>
            <a:pPr>
              <a:buNone/>
            </a:pPr>
            <a:r>
              <a:rPr lang="en-US" sz="1600" b="0" dirty="0" smtClean="0"/>
              <a:t>“</a:t>
            </a:r>
            <a:r>
              <a:rPr lang="en-US" sz="1600" dirty="0" smtClean="0"/>
              <a:t>Tax Expenditures</a:t>
            </a:r>
            <a:r>
              <a:rPr lang="en-US" sz="1600" b="0" dirty="0" smtClean="0"/>
              <a:t>” = Preferences in tax law that reduce tax revenue.  Eliminating Tax Expenditures being offered as an offset to reducing US Corporate Tax Rate and other tax reform.</a:t>
            </a:r>
          </a:p>
          <a:p>
            <a:pPr algn="ctr">
              <a:buNone/>
            </a:pPr>
            <a:endParaRPr lang="en-US" b="1" dirty="0" smtClean="0"/>
          </a:p>
          <a:p>
            <a:pPr algn="ctr">
              <a:buNone/>
            </a:pPr>
            <a:endParaRPr lang="en-US" b="1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E55C880-E512-4187-8D31-A3995C13FF5E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09600" y="1828801"/>
          <a:ext cx="8153400" cy="411818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867400"/>
                <a:gridCol w="2286000"/>
              </a:tblGrid>
              <a:tr h="45048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US Businesses Material Tax Risks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Scoring Estimate</a:t>
                      </a:r>
                      <a:endParaRPr lang="en-US" sz="2000" dirty="0"/>
                    </a:p>
                  </a:txBody>
                  <a:tcPr anchor="ctr"/>
                </a:tc>
              </a:tr>
              <a:tr h="408797"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/>
                        <a:t>Eliminate Exclusions</a:t>
                      </a:r>
                      <a:r>
                        <a:rPr lang="en-US" sz="1400" baseline="0" dirty="0" smtClean="0"/>
                        <a:t> from Taxable Income for Employer Contributions for Healthcare and Group Term Insurance Benefits (e.g. Dental, Long Term Care)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/>
                        <a:t>$669 Billion / 5 years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 anchor="ctr"/>
                </a:tc>
              </a:tr>
              <a:tr h="4087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Eliminate o</a:t>
                      </a:r>
                      <a:r>
                        <a:rPr lang="en-US" sz="1400" baseline="0" dirty="0" smtClean="0"/>
                        <a:t>r Reduce Tax Incentives for Defined Benefit and/or Defined Contributions Plans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$515 Billion / 5 years</a:t>
                      </a:r>
                      <a:endParaRPr lang="en-US" sz="1400" dirty="0"/>
                    </a:p>
                  </a:txBody>
                  <a:tcPr anchor="ctr"/>
                </a:tc>
              </a:tr>
              <a:tr h="408797"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/>
                        <a:t>Eliminate or Cap Tax Free Inside</a:t>
                      </a:r>
                      <a:r>
                        <a:rPr lang="en-US" sz="1400" baseline="0" dirty="0" smtClean="0"/>
                        <a:t> Build Up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/>
                        <a:t>$150 Billion / 5 years</a:t>
                      </a:r>
                      <a:endParaRPr lang="en-US" sz="1400" dirty="0"/>
                    </a:p>
                  </a:txBody>
                  <a:tcPr anchor="ctr"/>
                </a:tc>
              </a:tr>
              <a:tr h="3219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Eliminate o</a:t>
                      </a:r>
                      <a:r>
                        <a:rPr lang="en-US" sz="1400" baseline="0" dirty="0" smtClean="0"/>
                        <a:t>r Reduce Tax Incentives for IRAs (Traditional and Roth)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$129 Billion</a:t>
                      </a:r>
                      <a:r>
                        <a:rPr lang="en-US" sz="1400" baseline="0" dirty="0" smtClean="0"/>
                        <a:t> / 5 years</a:t>
                      </a:r>
                      <a:endParaRPr lang="en-US" sz="1400" dirty="0"/>
                    </a:p>
                  </a:txBody>
                  <a:tcPr anchor="ctr"/>
                </a:tc>
              </a:tr>
              <a:tr h="4058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Eliminate Deductions </a:t>
                      </a:r>
                      <a:r>
                        <a:rPr lang="en-US" sz="1400" baseline="0" dirty="0" smtClean="0"/>
                        <a:t>for Long Term Care/Dental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$77 Billion / 5 years</a:t>
                      </a:r>
                      <a:endParaRPr lang="en-US" sz="1400" dirty="0"/>
                    </a:p>
                  </a:txBody>
                  <a:tcPr anchor="ctr"/>
                </a:tc>
              </a:tr>
              <a:tr h="405846"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/>
                        <a:t>Change Insurance Tax Reserve</a:t>
                      </a:r>
                      <a:r>
                        <a:rPr lang="en-US" sz="1400" baseline="0" dirty="0" smtClean="0"/>
                        <a:t> Rules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/>
                        <a:t>Not estimated</a:t>
                      </a:r>
                      <a:endParaRPr lang="en-US" sz="1400" dirty="0"/>
                    </a:p>
                  </a:txBody>
                  <a:tcPr anchor="ctr"/>
                </a:tc>
              </a:tr>
              <a:tr h="405846"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/>
                        <a:t>Eliminate Tax</a:t>
                      </a:r>
                      <a:r>
                        <a:rPr lang="en-US" sz="1400" baseline="0" dirty="0" smtClean="0"/>
                        <a:t> Benefits Associated with COLI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/>
                        <a:t>$8 Billion / 10 years</a:t>
                      </a:r>
                      <a:endParaRPr lang="en-US" sz="1400" dirty="0"/>
                    </a:p>
                  </a:txBody>
                  <a:tcPr anchor="ctr"/>
                </a:tc>
              </a:tr>
              <a:tr h="683128"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/>
                        <a:t>Eliminate Separate</a:t>
                      </a:r>
                      <a:r>
                        <a:rPr lang="en-US" sz="1400" baseline="0" dirty="0" smtClean="0"/>
                        <a:t> Account Dividend Received Deduction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/>
                        <a:t>$7 Billion / 10 years</a:t>
                      </a:r>
                      <a:endParaRPr lang="en-US" sz="14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3366CC"/>
      </a:dk2>
      <a:lt2>
        <a:srgbClr val="C0C0C0"/>
      </a:lt2>
      <a:accent1>
        <a:srgbClr val="009900"/>
      </a:accent1>
      <a:accent2>
        <a:srgbClr val="376EDC"/>
      </a:accent2>
      <a:accent3>
        <a:srgbClr val="FFFFFF"/>
      </a:accent3>
      <a:accent4>
        <a:srgbClr val="000000"/>
      </a:accent4>
      <a:accent5>
        <a:srgbClr val="AACAAA"/>
      </a:accent5>
      <a:accent6>
        <a:srgbClr val="3163C7"/>
      </a:accent6>
      <a:hlink>
        <a:srgbClr val="FF9933"/>
      </a:hlink>
      <a:folHlink>
        <a:srgbClr val="FFFF99"/>
      </a:folHlink>
    </a:clrScheme>
    <a:fontScheme name="Default Design">
      <a:majorFont>
        <a:latin typeface="Times New Roman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11678</TotalTime>
  <Words>639</Words>
  <Application>Microsoft Office PowerPoint</Application>
  <PresentationFormat>On-screen Show (4:3)</PresentationFormat>
  <Paragraphs>106</Paragraphs>
  <Slides>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Default Design</vt:lpstr>
      <vt:lpstr>The Uncertain Landscape of Tax Reform   Proposed and Current Tax Legislation Affecting Insurance Companies  24th Annual Insurance Tax Seminar May 31-June 1,  2012  </vt:lpstr>
      <vt:lpstr>Panel</vt:lpstr>
      <vt:lpstr>Factors Leading to “Tax Reform”</vt:lpstr>
      <vt:lpstr>U.S. Has Highest Corporate Tax Rate  Among OECD Countries </vt:lpstr>
      <vt:lpstr> </vt:lpstr>
      <vt:lpstr>Tax Reform and Budget Deficits</vt:lpstr>
      <vt:lpstr>Slide 7</vt:lpstr>
      <vt:lpstr>Joint Committee On Taxation Cost Estimates of Base Broadeners (10-year estimates)</vt:lpstr>
      <vt:lpstr> Insurance Related “Tax Expenditures” and other Tax Proposals</vt:lpstr>
    </vt:vector>
  </TitlesOfParts>
  <Company>Prudential Financial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x017592</dc:creator>
  <cp:lastModifiedBy>Kate Faenza</cp:lastModifiedBy>
  <cp:revision>884</cp:revision>
  <dcterms:created xsi:type="dcterms:W3CDTF">2011-02-15T15:56:26Z</dcterms:created>
  <dcterms:modified xsi:type="dcterms:W3CDTF">2012-05-22T20:07:44Z</dcterms:modified>
</cp:coreProperties>
</file>